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3" r:id="rId3"/>
    <p:sldId id="260" r:id="rId4"/>
    <p:sldId id="264" r:id="rId5"/>
    <p:sldId id="257" r:id="rId6"/>
    <p:sldId id="258" r:id="rId7"/>
    <p:sldId id="278" r:id="rId8"/>
    <p:sldId id="259" r:id="rId9"/>
    <p:sldId id="262" r:id="rId10"/>
    <p:sldId id="261" r:id="rId11"/>
    <p:sldId id="270" r:id="rId12"/>
    <p:sldId id="279" r:id="rId13"/>
    <p:sldId id="266" r:id="rId14"/>
    <p:sldId id="268" r:id="rId15"/>
    <p:sldId id="274" r:id="rId16"/>
    <p:sldId id="272" r:id="rId17"/>
    <p:sldId id="271" r:id="rId18"/>
    <p:sldId id="280" r:id="rId19"/>
    <p:sldId id="267" r:id="rId20"/>
    <p:sldId id="275" r:id="rId21"/>
    <p:sldId id="276" r:id="rId22"/>
    <p:sldId id="269" r:id="rId23"/>
    <p:sldId id="277" r:id="rId24"/>
    <p:sldId id="26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jpeg>
</file>

<file path=ppt/media/image11.jpg>
</file>

<file path=ppt/media/image12.jpeg>
</file>

<file path=ppt/media/image13.png>
</file>

<file path=ppt/media/image14.png>
</file>

<file path=ppt/media/image2.tiff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3702E-99B8-4386-BDA8-656697ED307D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9DAD-0A5D-464B-A96C-FDB4FA4EF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32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62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4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302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283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38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84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EF1D-BE6D-4FC9-A39D-72010BEA6211}" type="datetimeFigureOut">
              <a:rPr lang="en-GB" smtClean="0"/>
              <a:t>23/01/2024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1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strain.org/flu/seasonal/h3n2/ha/2y" TargetMode="External"/><Relationship Id="rId2" Type="http://schemas.openxmlformats.org/officeDocument/2006/relationships/hyperlink" Target="https://www.who.int/tools/flun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cvr-engagement.co.uk/virus-snowflake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BM329 workshop 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Dr.</a:t>
            </a:r>
            <a:r>
              <a:rPr lang="en-GB" dirty="0" smtClean="0"/>
              <a:t> Morgan Feeney &amp; </a:t>
            </a:r>
            <a:r>
              <a:rPr lang="en-GB" dirty="0" err="1" smtClean="0"/>
              <a:t>Prof.</a:t>
            </a:r>
            <a:r>
              <a:rPr lang="en-GB" dirty="0" smtClean="0"/>
              <a:t> Paul Hoskisson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3191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3: Build a phylogenetic tree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B050"/>
                </a:solidFill>
              </a:rPr>
              <a:t>TBD: add steps for how to do this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703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62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Infection Round 2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This round will demonstrate the effect of vaccination on ‘flu infection and 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6878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54350" cy="1325563"/>
          </a:xfrm>
        </p:spPr>
        <p:txBody>
          <a:bodyPr/>
          <a:lstStyle/>
          <a:p>
            <a:r>
              <a:rPr lang="en-GB" b="1" dirty="0" smtClean="0"/>
              <a:t>Influenza surveillance and response (WHO)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4" y="2377454"/>
            <a:ext cx="577361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Global monitoring identifies major circulating strains</a:t>
            </a:r>
          </a:p>
          <a:p>
            <a:r>
              <a:rPr lang="en-US" dirty="0" smtClean="0"/>
              <a:t>WHO </a:t>
            </a:r>
            <a:r>
              <a:rPr lang="en-US" dirty="0"/>
              <a:t>panel meets to appraise evidence and recommendations </a:t>
            </a:r>
            <a:r>
              <a:rPr lang="en-US" dirty="0" smtClean="0"/>
              <a:t>from GISRS</a:t>
            </a:r>
            <a:endParaRPr lang="en-US" dirty="0"/>
          </a:p>
          <a:p>
            <a:pPr lvl="1"/>
            <a:r>
              <a:rPr lang="en-US" dirty="0"/>
              <a:t>Strains for that year’s vaccine are selected: Feb (Northern hemisphere), Sep (Southern hemisphere)</a:t>
            </a:r>
          </a:p>
          <a:p>
            <a:pPr lvl="1"/>
            <a:r>
              <a:rPr lang="en-US" dirty="0"/>
              <a:t>Sent to vaccine manufacturers</a:t>
            </a:r>
          </a:p>
          <a:p>
            <a:pPr lvl="1"/>
            <a:r>
              <a:rPr lang="en-US" dirty="0"/>
              <a:t>Vaccines prepared for use in the flu season</a:t>
            </a:r>
          </a:p>
          <a:p>
            <a:r>
              <a:rPr lang="en-US" dirty="0"/>
              <a:t>If a novel strain appears subsequent to this, vaccine unlikely to be protective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pic>
        <p:nvPicPr>
          <p:cNvPr id="1026" name="Picture 2" descr="https://www.who.int/images/default-source/departments/global-influenza-programme/gisrs-maps/l0_blue1dc8b978-dc47-4b0b-8c33-4f94dd8a5f09.jpg?sfvrsn=85c9ce1e_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550" y="0"/>
            <a:ext cx="5580181" cy="394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928" t="22804" r="43454" b="26825"/>
          <a:stretch/>
        </p:blipFill>
        <p:spPr>
          <a:xfrm>
            <a:off x="7387143" y="4194314"/>
            <a:ext cx="4259626" cy="25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73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3653"/>
          </a:xfrm>
        </p:spPr>
        <p:txBody>
          <a:bodyPr>
            <a:normAutofit/>
          </a:bodyPr>
          <a:lstStyle/>
          <a:p>
            <a:r>
              <a:rPr lang="en-GB" dirty="0" smtClean="0"/>
              <a:t>Our GISRS group must decide, based on evidence, which influenza strains to include in the vaccines for the coming ‘flu season</a:t>
            </a:r>
          </a:p>
          <a:p>
            <a:pPr lvl="1"/>
            <a:r>
              <a:rPr lang="en-GB" dirty="0" smtClean="0"/>
              <a:t>Choose 2 influenza A subtypes (other 2 in the quad. vaccine will be B types)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38834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45" y="0"/>
            <a:ext cx="10515600" cy="1325563"/>
          </a:xfrm>
        </p:spPr>
        <p:txBody>
          <a:bodyPr/>
          <a:lstStyle/>
          <a:p>
            <a:r>
              <a:rPr lang="en-GB" dirty="0" smtClean="0"/>
              <a:t>Infection Round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44" y="1325563"/>
            <a:ext cx="10515600" cy="4823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 smtClean="0"/>
              <a:t>Repeat virus evolution </a:t>
            </a:r>
            <a:r>
              <a:rPr lang="en-GB" b="1" dirty="0" smtClean="0">
                <a:solidFill>
                  <a:srgbClr val="FF0000"/>
                </a:solidFill>
              </a:rPr>
              <a:t>with new rules</a:t>
            </a:r>
            <a:r>
              <a:rPr lang="en-GB" dirty="0" smtClean="0"/>
              <a:t>: </a:t>
            </a:r>
          </a:p>
          <a:p>
            <a:pPr marL="0" indent="0">
              <a:buNone/>
            </a:pPr>
            <a:r>
              <a:rPr lang="en-GB" dirty="0" smtClean="0"/>
              <a:t>Roll a die to determine if you are infected or not.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vaccine-derived immunity</a:t>
            </a:r>
            <a:r>
              <a:rPr lang="en-GB" dirty="0">
                <a:solidFill>
                  <a:srgbClr val="FF0000"/>
                </a:solidFill>
              </a:rPr>
              <a:t>: vaccine subtypes do not infect/replicate; virus types not found in the vaccine </a:t>
            </a:r>
            <a:r>
              <a:rPr lang="en-GB" b="1" dirty="0">
                <a:solidFill>
                  <a:srgbClr val="FF0000"/>
                </a:solidFill>
              </a:rPr>
              <a:t>can </a:t>
            </a:r>
            <a:r>
              <a:rPr lang="en-GB" dirty="0">
                <a:solidFill>
                  <a:srgbClr val="FF0000"/>
                </a:solidFill>
              </a:rPr>
              <a:t>still </a:t>
            </a:r>
            <a:r>
              <a:rPr lang="en-GB" dirty="0" smtClean="0">
                <a:solidFill>
                  <a:srgbClr val="FF0000"/>
                </a:solidFill>
              </a:rPr>
              <a:t>infect/replicate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If infected</a:t>
            </a:r>
            <a:r>
              <a:rPr lang="en-GB" dirty="0" smtClean="0"/>
              <a:t>, </a:t>
            </a:r>
            <a:r>
              <a:rPr lang="en-GB" dirty="0"/>
              <a:t>roll </a:t>
            </a:r>
            <a:r>
              <a:rPr lang="en-GB" dirty="0" smtClean="0"/>
              <a:t>again to determine </a:t>
            </a:r>
            <a:r>
              <a:rPr lang="en-GB" dirty="0"/>
              <a:t>the outcome of the </a:t>
            </a:r>
            <a:r>
              <a:rPr lang="en-GB" dirty="0" smtClean="0"/>
              <a:t>infection. (Continue to add mutations as usual)</a:t>
            </a:r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818636"/>
              </p:ext>
            </p:extLst>
          </p:nvPr>
        </p:nvGraphicFramePr>
        <p:xfrm>
          <a:off x="257298" y="4102514"/>
          <a:ext cx="1015620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7137">
                  <a:extLst>
                    <a:ext uri="{9D8B030D-6E8A-4147-A177-3AD203B41FA5}">
                      <a16:colId xmlns:a16="http://schemas.microsoft.com/office/drawing/2014/main" val="1372894616"/>
                    </a:ext>
                  </a:extLst>
                </a:gridCol>
                <a:gridCol w="4132484">
                  <a:extLst>
                    <a:ext uri="{9D8B030D-6E8A-4147-A177-3AD203B41FA5}">
                      <a16:colId xmlns:a16="http://schemas.microsoft.com/office/drawing/2014/main" val="2175090739"/>
                    </a:ext>
                  </a:extLst>
                </a:gridCol>
                <a:gridCol w="5316581">
                  <a:extLst>
                    <a:ext uri="{9D8B030D-6E8A-4147-A177-3AD203B41FA5}">
                      <a16:colId xmlns:a16="http://schemas.microsoft.com/office/drawing/2014/main" val="2730773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First</a:t>
                      </a:r>
                      <a:r>
                        <a:rPr lang="en-GB" baseline="0" dirty="0" smtClean="0"/>
                        <a:t> roll of the die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Second roll of the die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182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Pre-existing immunity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Virus replicates as normal (record genome &amp; pass on)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072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 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Co-infection! (draw another virus</a:t>
                      </a:r>
                      <a:r>
                        <a:rPr lang="en-GB" baseline="0" dirty="0" smtClean="0"/>
                        <a:t> &amp; </a:t>
                      </a:r>
                      <a:r>
                        <a:rPr lang="en-GB" baseline="0" dirty="0" err="1" smtClean="0"/>
                        <a:t>reassort</a:t>
                      </a:r>
                      <a:r>
                        <a:rPr lang="en-GB" baseline="0" dirty="0" smtClean="0"/>
                        <a:t>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608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492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Vaccine-derived immunity</a:t>
                      </a:r>
                      <a:r>
                        <a:rPr lang="en-GB" baseline="0" dirty="0" smtClean="0">
                          <a:solidFill>
                            <a:srgbClr val="FF0000"/>
                          </a:solidFill>
                        </a:rPr>
                        <a:t> (immune IF virus type in vaccine)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2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536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Superspreader</a:t>
                      </a:r>
                      <a:r>
                        <a:rPr lang="en-GB" dirty="0" smtClean="0"/>
                        <a:t>! (pass on to</a:t>
                      </a:r>
                      <a:r>
                        <a:rPr lang="en-GB" baseline="0" dirty="0" smtClean="0"/>
                        <a:t> X people)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342967"/>
                  </a:ext>
                </a:extLst>
              </a:tr>
            </a:tbl>
          </a:graphicData>
        </a:graphic>
      </p:graphicFrame>
      <p:pic>
        <p:nvPicPr>
          <p:cNvPr id="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919154" y="1097850"/>
            <a:ext cx="1161684" cy="116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046862" y="582481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1: infection?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8" name="Rectangle 7"/>
          <p:cNvSpPr/>
          <p:nvPr/>
        </p:nvSpPr>
        <p:spPr>
          <a:xfrm>
            <a:off x="7982174" y="235062"/>
            <a:ext cx="4098664" cy="21810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158468" y="1186305"/>
            <a:ext cx="1211444" cy="121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769798" y="552369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2: outcome?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704604" y="168041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202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B050"/>
                </a:solidFill>
              </a:rPr>
              <a:t>Add another round here if we think there will be enough time? 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Idea – give each group a “budget” (packet of sweeties/similar)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They can use the sweets to “buy” extra vaccine doses on the dice, or to buy antiviral drugs … or they can choose to keep the sweets (for future need, or to eat….?)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843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5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Infection Round 3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02075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This round will demonstrate the “mixing bowl” theory and how zoonotic infections influence ‘flu 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127073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photograph of some pigs and many different types of birds, including domestic birds like chickens and geese. the animals should look unhappy, some are sick/dying. The atmosphere is sinister and dreadful.. Image 1 of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67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hotograph of some pigs and many different types of birds, including domestic birds like chickens and geese. the animals should look unhappy, some are sick/dying. The atmosphere is sinister and dreadful.. Image 2 of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6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5411" y="0"/>
            <a:ext cx="10515600" cy="1325563"/>
          </a:xfrm>
        </p:spPr>
        <p:txBody>
          <a:bodyPr/>
          <a:lstStyle/>
          <a:p>
            <a:r>
              <a:rPr lang="en-GB" b="1" dirty="0" smtClean="0"/>
              <a:t>Swine and bird flu</a:t>
            </a:r>
            <a:endParaRPr lang="en-GB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309370" y="6550223"/>
            <a:ext cx="2247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Image credit: Microsoft Bing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87280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Learning Objectives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After this workshop, students will be able to:</a:t>
            </a:r>
          </a:p>
          <a:p>
            <a:pPr lvl="1"/>
            <a:r>
              <a:rPr lang="en-GB" dirty="0" smtClean="0"/>
              <a:t>Describe influenza virus particles and how they replicate</a:t>
            </a:r>
          </a:p>
          <a:p>
            <a:pPr lvl="1"/>
            <a:r>
              <a:rPr lang="en-GB" dirty="0" smtClean="0"/>
              <a:t>Explain the role that antigenic shift and antigenic drift play in influenza virus evolution</a:t>
            </a:r>
            <a:endParaRPr lang="en-GB" dirty="0"/>
          </a:p>
          <a:p>
            <a:pPr lvl="1"/>
            <a:r>
              <a:rPr lang="en-GB" dirty="0" smtClean="0"/>
              <a:t>Discuss the effects of vaccination and antiviral drugs on influenza virus evolution and public health</a:t>
            </a:r>
          </a:p>
          <a:p>
            <a:pPr lvl="1"/>
            <a:r>
              <a:rPr lang="en-GB" dirty="0" smtClean="0"/>
              <a:t>Build phylogenetic trees representing the evolution of influenza viruses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6034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90"/>
            <a:ext cx="10373139" cy="1325563"/>
          </a:xfrm>
        </p:spPr>
        <p:txBody>
          <a:bodyPr/>
          <a:lstStyle/>
          <a:p>
            <a:r>
              <a:rPr lang="en-US" b="1" dirty="0" smtClean="0"/>
              <a:t>Hemagglutinin specificity and the “mixing bowl” theory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660" y="1655033"/>
            <a:ext cx="7868479" cy="4933774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H1N1</a:t>
            </a:r>
            <a:r>
              <a:rPr lang="en-US" dirty="0" smtClean="0"/>
              <a:t> (human) viruses: bind </a:t>
            </a:r>
            <a:r>
              <a:rPr lang="en-US" dirty="0" smtClean="0">
                <a:solidFill>
                  <a:srgbClr val="00B0F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B0F0"/>
                </a:solidFill>
              </a:rPr>
              <a:t>-2,6</a:t>
            </a:r>
            <a:r>
              <a:rPr lang="en-US" dirty="0" smtClean="0"/>
              <a:t> linked sialic acid</a:t>
            </a:r>
          </a:p>
          <a:p>
            <a:pPr lvl="1"/>
            <a:r>
              <a:rPr lang="en-US" dirty="0" smtClean="0"/>
              <a:t>The major linkage in human respiratory epithelia</a:t>
            </a:r>
          </a:p>
          <a:p>
            <a:pPr lvl="1"/>
            <a:r>
              <a:rPr lang="en-US" dirty="0" smtClean="0"/>
              <a:t>Some </a:t>
            </a:r>
            <a:r>
              <a:rPr lang="en-US" dirty="0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70C0"/>
                </a:solidFill>
              </a:rPr>
              <a:t>-2,3</a:t>
            </a:r>
            <a:r>
              <a:rPr lang="en-US" dirty="0" smtClean="0"/>
              <a:t> linked </a:t>
            </a:r>
            <a:r>
              <a:rPr lang="en-US" dirty="0" err="1" smtClean="0"/>
              <a:t>sialic</a:t>
            </a:r>
            <a:r>
              <a:rPr lang="en-US" dirty="0" smtClean="0"/>
              <a:t> acid is present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H5N1</a:t>
            </a:r>
            <a:r>
              <a:rPr lang="en-US" dirty="0" smtClean="0"/>
              <a:t> (avian): bind </a:t>
            </a:r>
            <a:r>
              <a:rPr lang="en-US" dirty="0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70C0"/>
                </a:solidFill>
              </a:rPr>
              <a:t>-2,3</a:t>
            </a:r>
            <a:r>
              <a:rPr lang="en-US" dirty="0" smtClean="0"/>
              <a:t> linked</a:t>
            </a:r>
          </a:p>
          <a:p>
            <a:pPr lvl="1"/>
            <a:r>
              <a:rPr lang="en-US" dirty="0" smtClean="0"/>
              <a:t>The major linkage in the e.g. duck gut</a:t>
            </a:r>
          </a:p>
          <a:p>
            <a:r>
              <a:rPr lang="en-US" dirty="0" smtClean="0"/>
              <a:t>Pig trachea: both linkages present</a:t>
            </a:r>
          </a:p>
          <a:p>
            <a:r>
              <a:rPr lang="en-US" dirty="0" smtClean="0"/>
              <a:t>Co-infection with </a:t>
            </a:r>
            <a:r>
              <a:rPr lang="en-US" dirty="0" smtClean="0">
                <a:solidFill>
                  <a:srgbClr val="00B0F0"/>
                </a:solidFill>
              </a:rPr>
              <a:t>H1N1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70C0"/>
                </a:solidFill>
              </a:rPr>
              <a:t>H5N1</a:t>
            </a:r>
            <a:r>
              <a:rPr lang="en-US" dirty="0" smtClean="0"/>
              <a:t>                       could occur in pigs or humans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Recombination with flu/swine flu </a:t>
            </a:r>
            <a:endParaRPr lang="en-GB" b="1" dirty="0" smtClean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(“</a:t>
            </a: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mixing bowl</a:t>
            </a: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” theory) </a:t>
            </a: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 generate new </a:t>
            </a: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variants (potentially more deadly, pandemic strains) </a:t>
            </a:r>
            <a:endParaRPr lang="en-GB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64" b="54206"/>
          <a:stretch/>
        </p:blipFill>
        <p:spPr>
          <a:xfrm>
            <a:off x="7434840" y="2514787"/>
            <a:ext cx="4432419" cy="2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6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013" y="0"/>
            <a:ext cx="4985610" cy="1325563"/>
          </a:xfrm>
        </p:spPr>
        <p:txBody>
          <a:bodyPr/>
          <a:lstStyle/>
          <a:p>
            <a:r>
              <a:rPr lang="en-GB" b="1" dirty="0" smtClean="0"/>
              <a:t>Zoonotic ‘Flu Viruses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452" y="1164238"/>
            <a:ext cx="11331011" cy="184727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b="1" dirty="0" smtClean="0"/>
              <a:t>Repeat virus evolution </a:t>
            </a:r>
            <a:r>
              <a:rPr lang="en-GB" b="1" dirty="0" smtClean="0">
                <a:solidFill>
                  <a:srgbClr val="7030A0"/>
                </a:solidFill>
              </a:rPr>
              <a:t>with new rules</a:t>
            </a:r>
            <a:r>
              <a:rPr lang="en-GB" dirty="0" smtClean="0">
                <a:solidFill>
                  <a:srgbClr val="7030A0"/>
                </a:solidFill>
              </a:rPr>
              <a:t>: </a:t>
            </a:r>
          </a:p>
          <a:p>
            <a:pPr marL="0" indent="0">
              <a:buNone/>
            </a:pPr>
            <a:r>
              <a:rPr lang="en-GB" dirty="0" smtClean="0"/>
              <a:t>Roll a die to determine if you have come in contact with an infected animal and contracted a </a:t>
            </a:r>
            <a:r>
              <a:rPr lang="en-GB" b="1" dirty="0" smtClean="0">
                <a:solidFill>
                  <a:srgbClr val="7030A0"/>
                </a:solidFill>
              </a:rPr>
              <a:t>zoonotic strain of ‘flu. </a:t>
            </a:r>
          </a:p>
          <a:p>
            <a:pPr marL="0" indent="0">
              <a:buNone/>
            </a:pPr>
            <a:r>
              <a:rPr lang="en-GB" dirty="0" smtClean="0"/>
              <a:t>Combine this with the usual rolls for a human-derived ‘flu virus from someone in your group). If co-infected in roll 2, </a:t>
            </a:r>
            <a:r>
              <a:rPr lang="en-GB" dirty="0" err="1" smtClean="0"/>
              <a:t>reassort</a:t>
            </a:r>
            <a:r>
              <a:rPr lang="en-GB" dirty="0" smtClean="0"/>
              <a:t> genome segments randomly to build a new virus).</a:t>
            </a:r>
            <a:endParaRPr lang="en-GB" b="1" dirty="0" smtClean="0">
              <a:solidFill>
                <a:srgbClr val="7030A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810226"/>
              </p:ext>
            </p:extLst>
          </p:nvPr>
        </p:nvGraphicFramePr>
        <p:xfrm>
          <a:off x="487111" y="3011509"/>
          <a:ext cx="11249112" cy="370693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6833">
                  <a:extLst>
                    <a:ext uri="{9D8B030D-6E8A-4147-A177-3AD203B41FA5}">
                      <a16:colId xmlns:a16="http://schemas.microsoft.com/office/drawing/2014/main" val="1372894616"/>
                    </a:ext>
                  </a:extLst>
                </a:gridCol>
                <a:gridCol w="2279125">
                  <a:extLst>
                    <a:ext uri="{9D8B030D-6E8A-4147-A177-3AD203B41FA5}">
                      <a16:colId xmlns:a16="http://schemas.microsoft.com/office/drawing/2014/main" val="331926631"/>
                    </a:ext>
                  </a:extLst>
                </a:gridCol>
                <a:gridCol w="2433781">
                  <a:extLst>
                    <a:ext uri="{9D8B030D-6E8A-4147-A177-3AD203B41FA5}">
                      <a16:colId xmlns:a16="http://schemas.microsoft.com/office/drawing/2014/main" val="2175090739"/>
                    </a:ext>
                  </a:extLst>
                </a:gridCol>
                <a:gridCol w="6099373">
                  <a:extLst>
                    <a:ext uri="{9D8B030D-6E8A-4147-A177-3AD203B41FA5}">
                      <a16:colId xmlns:a16="http://schemas.microsoft.com/office/drawing/2014/main" val="2730773612"/>
                    </a:ext>
                  </a:extLst>
                </a:gridCol>
              </a:tblGrid>
              <a:tr h="3265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DEC8EE"/>
                          </a:solidFill>
                        </a:rPr>
                        <a:t>First</a:t>
                      </a:r>
                      <a:r>
                        <a:rPr lang="en-GB" baseline="0" dirty="0" smtClean="0">
                          <a:solidFill>
                            <a:srgbClr val="DEC8EE"/>
                          </a:solidFill>
                        </a:rPr>
                        <a:t> roll</a:t>
                      </a:r>
                      <a:endParaRPr lang="en-GB" dirty="0">
                        <a:solidFill>
                          <a:srgbClr val="DEC8EE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Second</a:t>
                      </a:r>
                      <a:r>
                        <a:rPr lang="en-GB" baseline="0" dirty="0" smtClean="0"/>
                        <a:t> roll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Third roll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182360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No animal contact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Pre-existing immunity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Virus replicates as normal (record genome &amp; pass on)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072419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Animal contact (draw a random</a:t>
                      </a:r>
                      <a:r>
                        <a:rPr lang="en-GB" baseline="0" dirty="0" smtClean="0"/>
                        <a:t> genome)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 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Co-infection! (draw another virus</a:t>
                      </a:r>
                      <a:r>
                        <a:rPr lang="en-GB" baseline="0" dirty="0" smtClean="0"/>
                        <a:t> &amp; </a:t>
                      </a:r>
                      <a:r>
                        <a:rPr lang="en-GB" baseline="0" dirty="0" err="1" smtClean="0"/>
                        <a:t>reassort</a:t>
                      </a:r>
                      <a:r>
                        <a:rPr lang="en-GB" baseline="0" dirty="0" smtClean="0"/>
                        <a:t>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6085749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No animal contact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492109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No animal contact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GB" dirty="0" smtClean="0"/>
                        <a:t>Vaccine-derived immunity</a:t>
                      </a:r>
                      <a:r>
                        <a:rPr lang="en-GB" baseline="0" dirty="0" smtClean="0"/>
                        <a:t> (immune IF virus type in vaccine)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21341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No animal contact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Virus replicates as normal (record genome &amp; pass 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536294"/>
                  </a:ext>
                </a:extLst>
              </a:tr>
              <a:tr h="540218">
                <a:tc>
                  <a:txBody>
                    <a:bodyPr/>
                    <a:lstStyle/>
                    <a:p>
                      <a:r>
                        <a:rPr lang="en-GB" dirty="0" smtClean="0"/>
                        <a:t>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No animal contact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Superspreader</a:t>
                      </a:r>
                      <a:r>
                        <a:rPr lang="en-GB" dirty="0" smtClean="0"/>
                        <a:t>! (pass on to</a:t>
                      </a:r>
                      <a:r>
                        <a:rPr lang="en-GB" baseline="0" dirty="0" smtClean="0"/>
                        <a:t> X people)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342967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6257260" y="271283"/>
            <a:ext cx="2290978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1: animal contact?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9" name="Rectangle 8"/>
          <p:cNvSpPr/>
          <p:nvPr/>
        </p:nvSpPr>
        <p:spPr>
          <a:xfrm>
            <a:off x="6168270" y="235062"/>
            <a:ext cx="5912568" cy="1303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6455032" y="838886"/>
            <a:ext cx="697294" cy="69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10493262" y="273430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3: outcome?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576701" y="1217538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637227" y="828241"/>
            <a:ext cx="697294" cy="69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752476" y="836342"/>
            <a:ext cx="697294" cy="69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>
            <a:off x="9634814" y="119762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ontent Placeholder 2"/>
          <p:cNvSpPr txBox="1">
            <a:spLocks/>
          </p:cNvSpPr>
          <p:nvPr/>
        </p:nvSpPr>
        <p:spPr>
          <a:xfrm>
            <a:off x="8348887" y="311798"/>
            <a:ext cx="2290978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2: infection?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945432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Compare phylogenetic trees</a:t>
            </a:r>
            <a:endParaRPr lang="en-GB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2060"/>
                </a:solidFill>
              </a:rPr>
              <a:t>Share your </a:t>
            </a:r>
            <a:r>
              <a:rPr lang="en-GB" dirty="0" smtClean="0">
                <a:solidFill>
                  <a:srgbClr val="002060"/>
                </a:solidFill>
              </a:rPr>
              <a:t>phylogenetic trees </a:t>
            </a:r>
            <a:r>
              <a:rPr lang="en-GB" dirty="0" smtClean="0">
                <a:solidFill>
                  <a:srgbClr val="002060"/>
                </a:solidFill>
              </a:rPr>
              <a:t>to compare how evolution has occurred in different groups for all three rounds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Discuss: </a:t>
            </a:r>
          </a:p>
          <a:p>
            <a:pPr lvl="1"/>
            <a:r>
              <a:rPr lang="en-GB" dirty="0" smtClean="0">
                <a:solidFill>
                  <a:srgbClr val="002060"/>
                </a:solidFill>
              </a:rPr>
              <a:t>How well do the phylogenetic trees you have drawn reflect ‘flu evolution in the different scenarios? How do these compare to evolution in the real world?</a:t>
            </a:r>
          </a:p>
          <a:p>
            <a:pPr lvl="1"/>
            <a:r>
              <a:rPr lang="en-GB" dirty="0" smtClean="0">
                <a:solidFill>
                  <a:srgbClr val="002060"/>
                </a:solidFill>
              </a:rPr>
              <a:t>How migh</a:t>
            </a:r>
            <a:r>
              <a:rPr lang="en-GB" dirty="0" smtClean="0">
                <a:solidFill>
                  <a:srgbClr val="002060"/>
                </a:solidFill>
              </a:rPr>
              <a:t>t the next pandemic strain of ‘flu evolve? </a:t>
            </a:r>
          </a:p>
          <a:p>
            <a:pPr lvl="1"/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6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805" r="1930" b="4269"/>
          <a:stretch/>
        </p:blipFill>
        <p:spPr>
          <a:xfrm>
            <a:off x="0" y="482474"/>
            <a:ext cx="12041059" cy="59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1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97" y="0"/>
            <a:ext cx="10515600" cy="1325563"/>
          </a:xfrm>
        </p:spPr>
        <p:txBody>
          <a:bodyPr/>
          <a:lstStyle/>
          <a:p>
            <a:r>
              <a:rPr lang="en-GB" b="1" dirty="0" smtClean="0"/>
              <a:t>Further reading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69" y="996684"/>
            <a:ext cx="10515600" cy="5557940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Petrova</a:t>
            </a:r>
            <a:r>
              <a:rPr lang="en-GB" dirty="0"/>
              <a:t> VN, Russell CA. The evolution of seasonal influenza </a:t>
            </a:r>
            <a:r>
              <a:rPr lang="en-GB" dirty="0" smtClean="0"/>
              <a:t>viruses.</a:t>
            </a:r>
            <a:r>
              <a:rPr lang="en-GB" dirty="0"/>
              <a:t>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2018;16(1):47-60. </a:t>
            </a:r>
            <a:r>
              <a:rPr lang="en-GB" dirty="0" smtClean="0"/>
              <a:t>doi:10.1038/nrmicro.2017.118</a:t>
            </a:r>
          </a:p>
          <a:p>
            <a:r>
              <a:rPr lang="en-GB" dirty="0" smtClean="0"/>
              <a:t>Han </a:t>
            </a:r>
            <a:r>
              <a:rPr lang="en-GB" dirty="0"/>
              <a:t>AX, de Jong SPJ, Russell CA. Co-evolution of immunity and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2023;21(12):805-817. </a:t>
            </a:r>
            <a:r>
              <a:rPr lang="en-GB" dirty="0" smtClean="0"/>
              <a:t>doi:10.1038/s41579-023-00945-8</a:t>
            </a:r>
          </a:p>
          <a:p>
            <a:r>
              <a:rPr lang="en-GB" dirty="0"/>
              <a:t>Chen KY, </a:t>
            </a:r>
            <a:r>
              <a:rPr lang="en-GB" dirty="0" err="1"/>
              <a:t>Karuppusamy</a:t>
            </a:r>
            <a:r>
              <a:rPr lang="en-GB" dirty="0"/>
              <a:t> J, O'Neill MB, et al. High-throughput droplet-based analysis of influenza A virus genetic </a:t>
            </a:r>
            <a:r>
              <a:rPr lang="en-GB" dirty="0" err="1"/>
              <a:t>reassortment</a:t>
            </a:r>
            <a:r>
              <a:rPr lang="en-GB" dirty="0"/>
              <a:t> by single-virus RNA sequencing. </a:t>
            </a:r>
            <a:r>
              <a:rPr lang="en-GB" i="1" dirty="0" err="1"/>
              <a:t>Proc</a:t>
            </a:r>
            <a:r>
              <a:rPr lang="en-GB" i="1" dirty="0"/>
              <a:t> Natl </a:t>
            </a:r>
            <a:r>
              <a:rPr lang="en-GB" i="1" dirty="0" err="1"/>
              <a:t>Acad</a:t>
            </a:r>
            <a:r>
              <a:rPr lang="en-GB" i="1" dirty="0"/>
              <a:t> </a:t>
            </a:r>
            <a:r>
              <a:rPr lang="en-GB" i="1" dirty="0" err="1"/>
              <a:t>Sci</a:t>
            </a:r>
            <a:r>
              <a:rPr lang="en-GB" i="1" dirty="0"/>
              <a:t> U S A</a:t>
            </a:r>
            <a:r>
              <a:rPr lang="en-GB" dirty="0"/>
              <a:t>. 2023;120(6):e2211098120. </a:t>
            </a:r>
            <a:r>
              <a:rPr lang="en-GB" dirty="0" smtClean="0"/>
              <a:t>doi:10.1073/pnas.2211098120</a:t>
            </a:r>
          </a:p>
          <a:p>
            <a:r>
              <a:rPr lang="en-GB" dirty="0" err="1"/>
              <a:t>Xie</a:t>
            </a:r>
            <a:r>
              <a:rPr lang="en-GB" dirty="0"/>
              <a:t> R, Edwards KM, </a:t>
            </a:r>
            <a:r>
              <a:rPr lang="en-GB" dirty="0" err="1"/>
              <a:t>Wille</a:t>
            </a:r>
            <a:r>
              <a:rPr lang="en-GB" dirty="0"/>
              <a:t> M, et al. The episodic resurgence of highly pathogenic avian influenza H5 virus. </a:t>
            </a:r>
            <a:r>
              <a:rPr lang="en-GB" i="1" dirty="0"/>
              <a:t>Nature</a:t>
            </a:r>
            <a:r>
              <a:rPr lang="en-GB" dirty="0"/>
              <a:t>. 2023;622(7984):810-817. doi:10.1038/s41586-023-06631-2</a:t>
            </a:r>
            <a:endParaRPr lang="en-GB" dirty="0" smtClean="0"/>
          </a:p>
          <a:p>
            <a:r>
              <a:rPr lang="en-GB" dirty="0" err="1"/>
              <a:t>Dzau</a:t>
            </a:r>
            <a:r>
              <a:rPr lang="en-GB" dirty="0"/>
              <a:t> V, Yadav P. The influenza imperative: we must prepare now for seasonal and pandemic influenza. </a:t>
            </a:r>
            <a:r>
              <a:rPr lang="en-GB" i="1" dirty="0"/>
              <a:t>Lancet Microbe</a:t>
            </a:r>
            <a:r>
              <a:rPr lang="en-GB" dirty="0"/>
              <a:t>. 2023;4(4):e203-e205. </a:t>
            </a:r>
            <a:r>
              <a:rPr lang="en-GB" dirty="0" smtClean="0"/>
              <a:t>doi:10.1016/S2666-5247(23)00013-7</a:t>
            </a:r>
          </a:p>
          <a:p>
            <a:r>
              <a:rPr lang="en-GB" dirty="0" err="1"/>
              <a:t>FluNet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https://www.who.int/tools/flunet</a:t>
            </a:r>
            <a:r>
              <a:rPr lang="en-GB" dirty="0"/>
              <a:t> </a:t>
            </a:r>
            <a:endParaRPr lang="en-GB" dirty="0" smtClean="0"/>
          </a:p>
          <a:p>
            <a:r>
              <a:rPr lang="en-GB" dirty="0" err="1" smtClean="0"/>
              <a:t>NextStrain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nextstrain.org/flu/seasonal/h3n2/ha/2y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Make your own influenza </a:t>
            </a:r>
            <a:r>
              <a:rPr lang="en-GB" dirty="0"/>
              <a:t>virus </a:t>
            </a:r>
            <a:r>
              <a:rPr lang="en-GB" dirty="0" smtClean="0"/>
              <a:t>snowflake</a:t>
            </a:r>
            <a:r>
              <a:rPr lang="en-GB" dirty="0"/>
              <a:t> </a:t>
            </a:r>
            <a:r>
              <a:rPr lang="en-GB" dirty="0" smtClean="0">
                <a:sym typeface="Wingdings" panose="05000000000000000000" pitchFamily="2" charset="2"/>
              </a:rPr>
              <a:t>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https</a:t>
            </a:r>
            <a:r>
              <a:rPr lang="en-GB" dirty="0">
                <a:hlinkClick r:id="rId4"/>
              </a:rPr>
              <a:t>://</a:t>
            </a:r>
            <a:r>
              <a:rPr lang="en-GB" dirty="0" smtClean="0">
                <a:hlinkClick r:id="rId4"/>
              </a:rPr>
              <a:t>cvr-engagement.co.uk/virus-snowflakes</a:t>
            </a:r>
            <a:r>
              <a:rPr lang="en-GB" dirty="0" smtClean="0"/>
              <a:t>  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2500" t="23333" r="10834" b="3518"/>
          <a:stretch/>
        </p:blipFill>
        <p:spPr>
          <a:xfrm>
            <a:off x="8203351" y="4383993"/>
            <a:ext cx="3860462" cy="2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46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56567" cy="1325563"/>
          </a:xfrm>
        </p:spPr>
        <p:txBody>
          <a:bodyPr/>
          <a:lstStyle/>
          <a:p>
            <a:r>
              <a:rPr lang="en-GB" b="1" dirty="0" smtClean="0"/>
              <a:t>Influenza virus causes seasonal and pandemic flu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00866" cy="4688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Negative-strand RNA </a:t>
            </a:r>
            <a:r>
              <a:rPr lang="en-US" dirty="0" smtClean="0"/>
              <a:t>virus; </a:t>
            </a:r>
            <a:r>
              <a:rPr lang="en-US" dirty="0" err="1" smtClean="0"/>
              <a:t>orthomyxovirus</a:t>
            </a:r>
            <a:endParaRPr lang="en-US" dirty="0"/>
          </a:p>
          <a:p>
            <a:r>
              <a:rPr lang="en-US" dirty="0" err="1" smtClean="0"/>
              <a:t>Virion</a:t>
            </a:r>
            <a:r>
              <a:rPr lang="en-US" dirty="0" smtClean="0"/>
              <a:t> </a:t>
            </a:r>
            <a:r>
              <a:rPr lang="en-US" dirty="0"/>
              <a:t>has helical </a:t>
            </a:r>
            <a:r>
              <a:rPr lang="en-US" dirty="0" smtClean="0"/>
              <a:t>symmetry, but in reality </a:t>
            </a:r>
            <a:r>
              <a:rPr lang="en-US" dirty="0"/>
              <a:t>amorphous appearance</a:t>
            </a:r>
          </a:p>
          <a:p>
            <a:r>
              <a:rPr lang="en-US" dirty="0"/>
              <a:t>Segmented genome</a:t>
            </a:r>
          </a:p>
          <a:p>
            <a:pPr lvl="1"/>
            <a:r>
              <a:rPr lang="en-US" dirty="0"/>
              <a:t>8 separate RNAs, 890-2341 </a:t>
            </a:r>
            <a:r>
              <a:rPr lang="en-US" dirty="0" smtClean="0"/>
              <a:t>nucleotides</a:t>
            </a:r>
          </a:p>
          <a:p>
            <a:r>
              <a:rPr lang="en-US" dirty="0"/>
              <a:t>Influenza A, B &amp; C</a:t>
            </a:r>
          </a:p>
          <a:p>
            <a:pPr lvl="1"/>
            <a:r>
              <a:rPr lang="en-US" dirty="0"/>
              <a:t>Influenza A is key cause of ‘</a:t>
            </a:r>
            <a:r>
              <a:rPr lang="en-US" dirty="0" smtClean="0"/>
              <a:t>flu [seasonal ‘flu kills avg. 400k/year; pandemic ‘flu can kill millions more]</a:t>
            </a:r>
          </a:p>
          <a:p>
            <a:r>
              <a:rPr lang="en-US" dirty="0" smtClean="0"/>
              <a:t>Influenza A subtypes based on </a:t>
            </a:r>
            <a:r>
              <a:rPr lang="en-US" dirty="0" smtClean="0">
                <a:solidFill>
                  <a:srgbClr val="00B0F0"/>
                </a:solidFill>
              </a:rPr>
              <a:t>H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B050"/>
                </a:solidFill>
              </a:rPr>
              <a:t>N</a:t>
            </a:r>
            <a:r>
              <a:rPr lang="en-US" dirty="0" smtClean="0"/>
              <a:t> proteins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Hemagglutinin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(H1 </a:t>
            </a:r>
            <a:r>
              <a:rPr lang="en-US" dirty="0">
                <a:solidFill>
                  <a:srgbClr val="00B0F0"/>
                </a:solidFill>
              </a:rPr>
              <a:t>– </a:t>
            </a:r>
            <a:r>
              <a:rPr lang="en-US" dirty="0" smtClean="0">
                <a:solidFill>
                  <a:srgbClr val="00B0F0"/>
                </a:solidFill>
              </a:rPr>
              <a:t>18): </a:t>
            </a:r>
            <a:r>
              <a:rPr lang="en-US" dirty="0" smtClean="0"/>
              <a:t>Sialic </a:t>
            </a:r>
            <a:r>
              <a:rPr lang="en-US" dirty="0"/>
              <a:t>acid binding protein (</a:t>
            </a:r>
            <a:r>
              <a:rPr lang="en-US" dirty="0" smtClean="0"/>
              <a:t>lectin), key </a:t>
            </a:r>
            <a:r>
              <a:rPr lang="en-US" dirty="0"/>
              <a:t>determinant of host specificity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Neuraminidase (</a:t>
            </a:r>
            <a:r>
              <a:rPr lang="en-US" dirty="0">
                <a:solidFill>
                  <a:srgbClr val="00B050"/>
                </a:solidFill>
              </a:rPr>
              <a:t>N1 – </a:t>
            </a:r>
            <a:r>
              <a:rPr lang="en-US" dirty="0" smtClean="0">
                <a:solidFill>
                  <a:srgbClr val="00B050"/>
                </a:solidFill>
              </a:rPr>
              <a:t>11): </a:t>
            </a:r>
            <a:r>
              <a:rPr lang="en-US" dirty="0" err="1" smtClean="0"/>
              <a:t>Sialidase</a:t>
            </a:r>
            <a:r>
              <a:rPr lang="en-US" dirty="0" smtClean="0"/>
              <a:t>, key </a:t>
            </a:r>
            <a:r>
              <a:rPr lang="en-US" dirty="0"/>
              <a:t>role in virus assembly</a:t>
            </a:r>
          </a:p>
          <a:p>
            <a:pPr lvl="1"/>
            <a:r>
              <a:rPr lang="en-US" dirty="0" smtClean="0"/>
              <a:t>H1N1 </a:t>
            </a:r>
            <a:r>
              <a:rPr lang="en-US" dirty="0"/>
              <a:t>and H3N2 are most common circulating subtypes that cause disease in humans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65" y="1924137"/>
            <a:ext cx="4255701" cy="396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2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933" y="1299152"/>
            <a:ext cx="3815111" cy="544801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Negative sense mRNA virus</a:t>
            </a:r>
          </a:p>
          <a:p>
            <a:pPr lvl="1"/>
            <a:r>
              <a:rPr lang="en-GB" dirty="0" smtClean="0"/>
              <a:t>RNA-dependent RNA polymerase – no proofreading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8 genome segments – must be packaged correctly to form an infectious </a:t>
            </a:r>
            <a:r>
              <a:rPr lang="en-GB" dirty="0" err="1" smtClean="0"/>
              <a:t>virion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10515600" cy="63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Influenza virus replication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68" y="970441"/>
            <a:ext cx="7318832" cy="58875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9318" t="60842" r="11743" b="21919"/>
          <a:stretch/>
        </p:blipFill>
        <p:spPr>
          <a:xfrm>
            <a:off x="656814" y="2941485"/>
            <a:ext cx="3859230" cy="19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37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42" y="373218"/>
            <a:ext cx="12192000" cy="1325563"/>
          </a:xfrm>
        </p:spPr>
        <p:txBody>
          <a:bodyPr/>
          <a:lstStyle/>
          <a:p>
            <a:r>
              <a:rPr lang="en-GB" b="1" dirty="0" smtClean="0"/>
              <a:t>Virus evolution by antigenic shift and antigenic drift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35" y="1474896"/>
            <a:ext cx="6782130" cy="4950956"/>
          </a:xfrm>
        </p:spPr>
      </p:pic>
    </p:spTree>
    <p:extLst>
      <p:ext uri="{BB962C8B-B14F-4D97-AF65-F5344CB8AC3E}">
        <p14:creationId xmlns:p14="http://schemas.microsoft.com/office/powerpoint/2010/main" val="425261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Workshop instructions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Overview:</a:t>
            </a:r>
          </a:p>
          <a:p>
            <a:pPr marL="514350" indent="-514350">
              <a:buAutoNum type="arabicPeriod"/>
            </a:pPr>
            <a:r>
              <a:rPr lang="en-GB" dirty="0" smtClean="0"/>
              <a:t>Assemble viral particles</a:t>
            </a:r>
          </a:p>
          <a:p>
            <a:pPr marL="514350" indent="-514350">
              <a:buAutoNum type="arabicPeriod"/>
            </a:pPr>
            <a:r>
              <a:rPr lang="en-GB" dirty="0" smtClean="0"/>
              <a:t>Infect a new host, virus reproduces </a:t>
            </a:r>
            <a:r>
              <a:rPr lang="en-GB" dirty="0" smtClean="0">
                <a:sym typeface="Wingdings" panose="05000000000000000000" pitchFamily="2" charset="2"/>
              </a:rPr>
              <a:t> assemble new particles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GB" dirty="0">
                <a:sym typeface="Wingdings" panose="05000000000000000000" pitchFamily="2" charset="2"/>
              </a:rPr>
              <a:t>if you encounter a mutation, you must add this to your viral genome </a:t>
            </a:r>
            <a:endParaRPr lang="en-GB" dirty="0" smtClean="0">
              <a:sym typeface="Wingdings" panose="05000000000000000000" pitchFamily="2" charset="2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GB" dirty="0" smtClean="0">
                <a:sym typeface="Wingdings" panose="05000000000000000000" pitchFamily="2" charset="2"/>
              </a:rPr>
              <a:t>Switch </a:t>
            </a:r>
            <a:r>
              <a:rPr lang="en-GB" dirty="0">
                <a:sym typeface="Wingdings" panose="05000000000000000000" pitchFamily="2" charset="2"/>
              </a:rPr>
              <a:t>to a new host, repeat step 2. </a:t>
            </a:r>
            <a:r>
              <a:rPr lang="en-GB" dirty="0">
                <a:solidFill>
                  <a:srgbClr val="00B050"/>
                </a:solidFill>
                <a:sym typeface="Wingdings" panose="05000000000000000000" pitchFamily="2" charset="2"/>
              </a:rPr>
              <a:t>(x times</a:t>
            </a:r>
            <a:r>
              <a:rPr lang="en-GB" dirty="0" smtClean="0">
                <a:solidFill>
                  <a:srgbClr val="00B050"/>
                </a:solidFill>
                <a:sym typeface="Wingdings" panose="05000000000000000000" pitchFamily="2" charset="2"/>
              </a:rPr>
              <a:t>)</a:t>
            </a:r>
          </a:p>
          <a:p>
            <a:pPr marL="514350" indent="-514350">
              <a:buAutoNum type="arabicPeriod"/>
            </a:pPr>
            <a:r>
              <a:rPr lang="en-GB" dirty="0" smtClean="0">
                <a:sym typeface="Wingdings" panose="05000000000000000000" pitchFamily="2" charset="2"/>
              </a:rPr>
              <a:t>Build a phylogenetic tree representing the evolution of your ‘flu viruses in your group</a:t>
            </a:r>
          </a:p>
          <a:p>
            <a:pPr marL="457200" lvl="1" indent="0">
              <a:buNone/>
            </a:pPr>
            <a:endParaRPr lang="en-GB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51177" y="3724587"/>
            <a:ext cx="4426722" cy="73631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0B050"/>
                </a:solidFill>
              </a:rPr>
              <a:t>TBD: how many rounds of infection should we have them do?</a:t>
            </a:r>
          </a:p>
        </p:txBody>
      </p:sp>
    </p:spTree>
    <p:extLst>
      <p:ext uri="{BB962C8B-B14F-4D97-AF65-F5344CB8AC3E}">
        <p14:creationId xmlns:p14="http://schemas.microsoft.com/office/powerpoint/2010/main" val="2516400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Infection Round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This round will demonstrate ‘flu evolution via </a:t>
            </a:r>
            <a:r>
              <a:rPr lang="en-GB" b="1" dirty="0" smtClean="0"/>
              <a:t>antigenic drift &amp; shift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33474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Step 1: You have been infected! </a:t>
            </a:r>
            <a:br>
              <a:rPr lang="en-GB" b="1" dirty="0" smtClean="0"/>
            </a:br>
            <a:r>
              <a:rPr lang="en-GB" b="1" dirty="0" smtClean="0"/>
              <a:t>Assemble a viral particle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279879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You will need </a:t>
            </a:r>
            <a:r>
              <a:rPr lang="en-GB" b="1" dirty="0" smtClean="0"/>
              <a:t>1 virus capsid </a:t>
            </a:r>
            <a:r>
              <a:rPr lang="en-GB" dirty="0" smtClean="0"/>
              <a:t>(envelope)</a:t>
            </a:r>
            <a:r>
              <a:rPr lang="en-GB" b="1" dirty="0" smtClean="0"/>
              <a:t> </a:t>
            </a:r>
            <a:r>
              <a:rPr lang="en-GB" dirty="0" smtClean="0"/>
              <a:t>and </a:t>
            </a:r>
            <a:r>
              <a:rPr lang="en-GB" b="1" dirty="0" smtClean="0"/>
              <a:t>8 virus genome segments </a:t>
            </a:r>
            <a:r>
              <a:rPr lang="en-GB" dirty="0" smtClean="0"/>
              <a:t>(strips of paper)</a:t>
            </a:r>
            <a:r>
              <a:rPr lang="en-GB" b="1" dirty="0" smtClean="0"/>
              <a:t>.</a:t>
            </a:r>
            <a:endParaRPr lang="en-GB" dirty="0" smtClean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 smtClean="0">
                <a:solidFill>
                  <a:srgbClr val="FF0000"/>
                </a:solidFill>
              </a:rPr>
              <a:t>Make sure you record your starting genome state on the handout!</a:t>
            </a:r>
            <a:endParaRPr lang="en-GB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04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112" y="0"/>
            <a:ext cx="10515600" cy="1325563"/>
          </a:xfrm>
        </p:spPr>
        <p:txBody>
          <a:bodyPr/>
          <a:lstStyle/>
          <a:p>
            <a:r>
              <a:rPr lang="en-GB" b="1" dirty="0" smtClean="0"/>
              <a:t>Step 2: Infect a new host </a:t>
            </a:r>
            <a:endParaRPr lang="en-GB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0416" y="1195032"/>
            <a:ext cx="10515600" cy="1522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Pass the virus to the person sitting next to you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For each infection, roll a die to determine the outcome</a:t>
            </a:r>
            <a:r>
              <a:rPr lang="en-GB" dirty="0" smtClean="0"/>
              <a:t>: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550420"/>
              </p:ext>
            </p:extLst>
          </p:nvPr>
        </p:nvGraphicFramePr>
        <p:xfrm>
          <a:off x="1287755" y="2857682"/>
          <a:ext cx="8597989" cy="313626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70097">
                  <a:extLst>
                    <a:ext uri="{9D8B030D-6E8A-4147-A177-3AD203B41FA5}">
                      <a16:colId xmlns:a16="http://schemas.microsoft.com/office/drawing/2014/main" val="1372894616"/>
                    </a:ext>
                  </a:extLst>
                </a:gridCol>
                <a:gridCol w="7727892">
                  <a:extLst>
                    <a:ext uri="{9D8B030D-6E8A-4147-A177-3AD203B41FA5}">
                      <a16:colId xmlns:a16="http://schemas.microsoft.com/office/drawing/2014/main" val="21750907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Roll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Outcome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182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Pre-existing immunity: virus does not infect/replicate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072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Infection: </a:t>
                      </a:r>
                      <a:r>
                        <a:rPr lang="en-GB" b="1" dirty="0" smtClean="0">
                          <a:solidFill>
                            <a:srgbClr val="0070C0"/>
                          </a:solidFill>
                        </a:rPr>
                        <a:t>record genome &amp; pass on to next person</a:t>
                      </a:r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608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Co-infection! </a:t>
                      </a:r>
                      <a:r>
                        <a:rPr lang="en-GB" b="1" dirty="0" smtClean="0"/>
                        <a:t>[draw a new virus packet, mix </a:t>
                      </a:r>
                      <a:r>
                        <a:rPr lang="en-GB" b="1" dirty="0" smtClean="0">
                          <a:sym typeface="Wingdings" panose="05000000000000000000" pitchFamily="2" charset="2"/>
                        </a:rPr>
                        <a:t> assemble new viral genome, record genome and pass on to next person]</a:t>
                      </a:r>
                      <a:endParaRPr lang="en-GB" b="1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492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Infection: </a:t>
                      </a:r>
                      <a:r>
                        <a:rPr lang="en-GB" b="1" dirty="0" smtClean="0">
                          <a:solidFill>
                            <a:srgbClr val="0070C0"/>
                          </a:solidFill>
                        </a:rPr>
                        <a:t>record genome &amp; pass on to next person</a:t>
                      </a:r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endParaRPr lang="en-GB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21341"/>
                  </a:ext>
                </a:extLst>
              </a:tr>
              <a:tr h="372741">
                <a:tc>
                  <a:txBody>
                    <a:bodyPr/>
                    <a:lstStyle/>
                    <a:p>
                      <a:r>
                        <a:rPr lang="en-GB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Infection: </a:t>
                      </a:r>
                      <a:r>
                        <a:rPr lang="en-GB" b="1" dirty="0" smtClean="0">
                          <a:solidFill>
                            <a:srgbClr val="0070C0"/>
                          </a:solidFill>
                        </a:rPr>
                        <a:t>record genome &amp; pass on to next person</a:t>
                      </a:r>
                      <a:r>
                        <a:rPr lang="en-GB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536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dirty="0" err="1" smtClean="0"/>
                        <a:t>superspreader</a:t>
                      </a:r>
                      <a:r>
                        <a:rPr lang="en-GB" dirty="0" smtClean="0"/>
                        <a:t>! virus infects and replicates </a:t>
                      </a:r>
                      <a:r>
                        <a:rPr lang="en-GB" b="1" dirty="0" smtClean="0"/>
                        <a:t>[record genome and pass on to </a:t>
                      </a:r>
                      <a:r>
                        <a:rPr lang="en-GB" b="1" dirty="0" smtClean="0">
                          <a:solidFill>
                            <a:srgbClr val="002060"/>
                          </a:solidFill>
                        </a:rPr>
                        <a:t>2 </a:t>
                      </a:r>
                      <a:r>
                        <a:rPr lang="en-GB" b="1" dirty="0" smtClean="0">
                          <a:solidFill>
                            <a:srgbClr val="002060"/>
                          </a:solidFill>
                        </a:rPr>
                        <a:t>people</a:t>
                      </a:r>
                      <a:r>
                        <a:rPr lang="en-GB" b="1" dirty="0" smtClean="0"/>
                        <a:t>]</a:t>
                      </a:r>
                      <a:endParaRPr lang="en-GB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342967"/>
                  </a:ext>
                </a:extLst>
              </a:tr>
            </a:tbl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>
          <a:xfrm>
            <a:off x="89888" y="5993943"/>
            <a:ext cx="11899861" cy="86405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>
                <a:solidFill>
                  <a:srgbClr val="FF0000"/>
                </a:solidFill>
              </a:rPr>
              <a:t>For a successful infection </a:t>
            </a:r>
            <a:r>
              <a:rPr lang="en-GB" dirty="0" smtClean="0">
                <a:solidFill>
                  <a:srgbClr val="FF0000"/>
                </a:solidFill>
              </a:rPr>
              <a:t>(roll 2-6), add a </a:t>
            </a:r>
            <a:r>
              <a:rPr lang="en-GB" b="1" dirty="0" smtClean="0">
                <a:solidFill>
                  <a:srgbClr val="FF0000"/>
                </a:solidFill>
              </a:rPr>
              <a:t>mutation</a:t>
            </a:r>
            <a:r>
              <a:rPr lang="en-GB" dirty="0" smtClean="0">
                <a:solidFill>
                  <a:srgbClr val="FF0000"/>
                </a:solidFill>
              </a:rPr>
              <a:t> to one of your virus genome segments [select 1 segment at random &amp; change its allele # + .1 (e.g., PB2 – 1 </a:t>
            </a:r>
            <a:r>
              <a:rPr lang="en-GB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 PB 2 – 1.1)</a:t>
            </a:r>
            <a:endParaRPr lang="en-GB" dirty="0" smtClean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102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9860239" y="513140"/>
            <a:ext cx="2091553" cy="2097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9112056" y="235061"/>
            <a:ext cx="3079944" cy="1522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Infection outcome?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10" name="Rectangle 9"/>
          <p:cNvSpPr/>
          <p:nvPr/>
        </p:nvSpPr>
        <p:spPr>
          <a:xfrm>
            <a:off x="8971878" y="235062"/>
            <a:ext cx="3108960" cy="2482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5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1275</Words>
  <Application>Microsoft Office PowerPoint</Application>
  <PresentationFormat>Widescreen</PresentationFormat>
  <Paragraphs>171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Symbol</vt:lpstr>
      <vt:lpstr>Wingdings</vt:lpstr>
      <vt:lpstr>Office Theme</vt:lpstr>
      <vt:lpstr>BM329 workshop B</vt:lpstr>
      <vt:lpstr>Learning Objectives</vt:lpstr>
      <vt:lpstr>Influenza virus causes seasonal and pandemic flu</vt:lpstr>
      <vt:lpstr>PowerPoint Presentation</vt:lpstr>
      <vt:lpstr>Virus evolution by antigenic shift and antigenic drift</vt:lpstr>
      <vt:lpstr>Workshop instructions</vt:lpstr>
      <vt:lpstr>Infection Round 1</vt:lpstr>
      <vt:lpstr>Step 1: You have been infected!  Assemble a viral particle</vt:lpstr>
      <vt:lpstr>Step 2: Infect a new host </vt:lpstr>
      <vt:lpstr>Step 3: Build a phylogenetic tree </vt:lpstr>
      <vt:lpstr>PowerPoint Presentation</vt:lpstr>
      <vt:lpstr>Infection Round 2</vt:lpstr>
      <vt:lpstr>Influenza surveillance and response (WHO)</vt:lpstr>
      <vt:lpstr>PowerPoint Presentation</vt:lpstr>
      <vt:lpstr>Infection Round 2</vt:lpstr>
      <vt:lpstr>PowerPoint Presentation</vt:lpstr>
      <vt:lpstr>PowerPoint Presentation</vt:lpstr>
      <vt:lpstr>Infection Round 3</vt:lpstr>
      <vt:lpstr>Swine and bird flu</vt:lpstr>
      <vt:lpstr>Hemagglutinin specificity and the “mixing bowl” theory</vt:lpstr>
      <vt:lpstr>Zoonotic ‘Flu Viruses</vt:lpstr>
      <vt:lpstr>Compare phylogenetic trees</vt:lpstr>
      <vt:lpstr>PowerPoint Presentation</vt:lpstr>
      <vt:lpstr>Further reading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BM329 workshop N</dc:title>
  <dc:creator>Morgan Feeney</dc:creator>
  <cp:lastModifiedBy>Morgan Feeney</cp:lastModifiedBy>
  <cp:revision>105</cp:revision>
  <dcterms:created xsi:type="dcterms:W3CDTF">2023-11-20T16:37:57Z</dcterms:created>
  <dcterms:modified xsi:type="dcterms:W3CDTF">2024-01-23T11:27:11Z</dcterms:modified>
</cp:coreProperties>
</file>

<file path=docProps/thumbnail.jpeg>
</file>